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267" r:id="rId2"/>
    <p:sldId id="260" r:id="rId3"/>
    <p:sldId id="258" r:id="rId4"/>
    <p:sldId id="259" r:id="rId5"/>
    <p:sldId id="261" r:id="rId6"/>
    <p:sldId id="257" r:id="rId7"/>
    <p:sldId id="256" r:id="rId8"/>
    <p:sldId id="263" r:id="rId9"/>
    <p:sldId id="262" r:id="rId10"/>
    <p:sldId id="264" r:id="rId11"/>
    <p:sldId id="265" r:id="rId12"/>
    <p:sldId id="266" r:id="rId13"/>
    <p:sldId id="272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2" r:id="rId23"/>
    <p:sldId id="268" r:id="rId24"/>
    <p:sldId id="269" r:id="rId25"/>
    <p:sldId id="270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2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Keep up with news/read newspaper content</c:v>
                </c:pt>
                <c:pt idx="1">
                  <c:v>Help with my writing</c:v>
                </c:pt>
                <c:pt idx="2">
                  <c:v>Improved tech skills</c:v>
                </c:pt>
                <c:pt idx="3">
                  <c:v>Prepare me to be 21st century journalist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3.75</c:v>
                </c:pt>
                <c:pt idx="1">
                  <c:v>2.5</c:v>
                </c:pt>
                <c:pt idx="2">
                  <c:v>4.119999999999997</c:v>
                </c:pt>
                <c:pt idx="3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Keep up with news/read newspaper content</c:v>
                </c:pt>
                <c:pt idx="1">
                  <c:v>Help with my writing</c:v>
                </c:pt>
                <c:pt idx="2">
                  <c:v>Improved tech skills</c:v>
                </c:pt>
                <c:pt idx="3">
                  <c:v>Prepare me to be 21st century journalist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4.14</c:v>
                </c:pt>
                <c:pt idx="1">
                  <c:v>2.71</c:v>
                </c:pt>
                <c:pt idx="2">
                  <c:v>3.71</c:v>
                </c:pt>
                <c:pt idx="3">
                  <c:v>3.43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Keep up with news/read newspaper content</c:v>
                </c:pt>
                <c:pt idx="1">
                  <c:v>Help with my writing</c:v>
                </c:pt>
                <c:pt idx="2">
                  <c:v>Improved tech skills</c:v>
                </c:pt>
                <c:pt idx="3">
                  <c:v>Prepare me to be 21st century journalist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926072"/>
        <c:axId val="2119929048"/>
      </c:barChart>
      <c:catAx>
        <c:axId val="2119926072"/>
        <c:scaling>
          <c:orientation val="minMax"/>
        </c:scaling>
        <c:delete val="0"/>
        <c:axPos val="l"/>
        <c:majorTickMark val="out"/>
        <c:minorTickMark val="none"/>
        <c:tickLblPos val="nextTo"/>
        <c:crossAx val="2119929048"/>
        <c:crosses val="autoZero"/>
        <c:auto val="1"/>
        <c:lblAlgn val="ctr"/>
        <c:lblOffset val="100"/>
        <c:noMultiLvlLbl val="0"/>
      </c:catAx>
      <c:valAx>
        <c:axId val="2119929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992607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0103752750214"/>
          <c:y val="0.367980250832806"/>
          <c:w val="0.14414382229999"/>
          <c:h val="0.441209528226369"/>
        </c:manualLayout>
      </c:layout>
      <c:overlay val="0"/>
    </c:legend>
    <c:plotVisOnly val="1"/>
    <c:dispBlanksAs val="gap"/>
    <c:showDLblsOverMax val="0"/>
  </c:chart>
  <c:txPr>
    <a:bodyPr/>
    <a:lstStyle/>
    <a:p>
      <a:pPr algn="ctr"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Collaborate with peers</c:v>
                </c:pt>
                <c:pt idx="1">
                  <c:v>Study less</c:v>
                </c:pt>
                <c:pt idx="2">
                  <c:v>Distracted more easily</c:v>
                </c:pt>
                <c:pt idx="3">
                  <c:v>Higher test scores</c:v>
                </c:pt>
                <c:pt idx="4">
                  <c:v>Be more organized</c:v>
                </c:pt>
                <c:pt idx="5">
                  <c:v>Learn more effectively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3.25</c:v>
                </c:pt>
                <c:pt idx="1">
                  <c:v>2.81</c:v>
                </c:pt>
                <c:pt idx="2">
                  <c:v>2.94</c:v>
                </c:pt>
                <c:pt idx="3">
                  <c:v>2.87</c:v>
                </c:pt>
                <c:pt idx="4">
                  <c:v>3.81</c:v>
                </c:pt>
                <c:pt idx="5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Collaborate with peers</c:v>
                </c:pt>
                <c:pt idx="1">
                  <c:v>Study less</c:v>
                </c:pt>
                <c:pt idx="2">
                  <c:v>Distracted more easily</c:v>
                </c:pt>
                <c:pt idx="3">
                  <c:v>Higher test scores</c:v>
                </c:pt>
                <c:pt idx="4">
                  <c:v>Be more organized</c:v>
                </c:pt>
                <c:pt idx="5">
                  <c:v>Learn more effectively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3.64</c:v>
                </c:pt>
                <c:pt idx="1">
                  <c:v>3.07</c:v>
                </c:pt>
                <c:pt idx="2">
                  <c:v>3.0</c:v>
                </c:pt>
                <c:pt idx="3">
                  <c:v>2.57</c:v>
                </c:pt>
                <c:pt idx="4">
                  <c:v>3.43</c:v>
                </c:pt>
                <c:pt idx="5">
                  <c:v>2.86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Collaborate with peers</c:v>
                </c:pt>
                <c:pt idx="1">
                  <c:v>Study less</c:v>
                </c:pt>
                <c:pt idx="2">
                  <c:v>Distracted more easily</c:v>
                </c:pt>
                <c:pt idx="3">
                  <c:v>Higher test scores</c:v>
                </c:pt>
                <c:pt idx="4">
                  <c:v>Be more organized</c:v>
                </c:pt>
                <c:pt idx="5">
                  <c:v>Learn more effectively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994856"/>
        <c:axId val="2119997832"/>
      </c:barChart>
      <c:catAx>
        <c:axId val="2119994856"/>
        <c:scaling>
          <c:orientation val="minMax"/>
        </c:scaling>
        <c:delete val="0"/>
        <c:axPos val="l"/>
        <c:majorTickMark val="out"/>
        <c:minorTickMark val="none"/>
        <c:tickLblPos val="nextTo"/>
        <c:crossAx val="2119997832"/>
        <c:crosses val="autoZero"/>
        <c:auto val="1"/>
        <c:lblAlgn val="ctr"/>
        <c:lblOffset val="100"/>
        <c:noMultiLvlLbl val="0"/>
      </c:catAx>
      <c:valAx>
        <c:axId val="2119997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9994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34EBC50-FB05-2B4D-AFFB-55FE8CE84C97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39B45-AF31-A447-A190-AB89D155820C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F4C5C-3EE8-9F45-9A77-F965E0712C3B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8A1A1-C598-C847-B745-AAF969BAE720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BD582-D364-FC41-BD12-CD2EF00B652A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152B9-1F24-3B4D-BD09-82DA5046B851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10404-C5CC-5A48-A73B-83D938950A38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538B8-88E2-3048-AD92-708F1AA441AC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51C6F-C1D3-0941-A6FA-1BB45E90B86C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B46661F6-4634-1C4E-9B22-88F1934A0920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4B9F048F-DFC2-2F4C-BE96-FA9519DF32E1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E046CEB-ECF3-5A47-8BCF-C916379C5730}" type="slidenum">
              <a:rPr lang="zh-CN" alt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y-pat.stein@csun.edu" TargetMode="External"/><Relationship Id="rId4" Type="http://schemas.openxmlformats.org/officeDocument/2006/relationships/hyperlink" Target="mailto:Taehyun.kim@csun.edu" TargetMode="External"/><Relationship Id="rId5" Type="http://schemas.openxmlformats.org/officeDocument/2006/relationships/hyperlink" Target="mailto:Stephanie.bluestein@csun.edu" TargetMode="External"/><Relationship Id="rId6" Type="http://schemas.openxmlformats.org/officeDocument/2006/relationships/hyperlink" Target="mailto:Mary.valdez@csun.edu" TargetMode="External"/><Relationship Id="rId7" Type="http://schemas.openxmlformats.org/officeDocument/2006/relationships/hyperlink" Target="mailto:Bonnie.paller@csun.edu" TargetMode="External"/><Relationship Id="rId8" Type="http://schemas.openxmlformats.org/officeDocument/2006/relationships/hyperlink" Target="mailto:Deone.zell@csu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indy.malone@csu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66429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Identifying the Contribution</a:t>
            </a:r>
            <a:br>
              <a:rPr lang="en-US" sz="4400" dirty="0" smtClean="0"/>
            </a:br>
            <a:r>
              <a:rPr lang="en-US" sz="4400" dirty="0" smtClean="0"/>
              <a:t>of </a:t>
            </a:r>
            <a:r>
              <a:rPr lang="en-US" sz="4400" dirty="0" err="1" smtClean="0"/>
              <a:t>iPads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through Mini-assessments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8083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Cindy Malone, Biology</a:t>
            </a:r>
          </a:p>
          <a:p>
            <a:r>
              <a:rPr lang="en-US" dirty="0" smtClean="0"/>
              <a:t>Mary-Pat Stein, Biology</a:t>
            </a:r>
          </a:p>
          <a:p>
            <a:r>
              <a:rPr lang="en-US" dirty="0" smtClean="0"/>
              <a:t>Tae Kim, Jour</a:t>
            </a:r>
          </a:p>
          <a:p>
            <a:r>
              <a:rPr lang="en-US" dirty="0" smtClean="0"/>
              <a:t>Stephanie Bluestein, Jour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 assessm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168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Outcom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32780"/>
            <a:ext cx="7632848" cy="27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 Perfor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Stephanie Bluestein, </a:t>
            </a:r>
            <a:r>
              <a:rPr lang="en-US" sz="4000" dirty="0" err="1"/>
              <a:t>Ed.D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Taehyun Kim, </a:t>
            </a:r>
            <a:r>
              <a:rPr lang="en-US" sz="4000" dirty="0" err="1"/>
              <a:t>Ph.D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Journalism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1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design: Jour 110 </a:t>
            </a:r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Pre-survey given Feb. 12, 2014 </a:t>
            </a:r>
          </a:p>
          <a:p>
            <a:r>
              <a:rPr lang="en-US" dirty="0" smtClean="0"/>
              <a:t>Post-survey given April 30, 2014 </a:t>
            </a:r>
          </a:p>
          <a:p>
            <a:r>
              <a:rPr lang="en-US" dirty="0" smtClean="0"/>
              <a:t>Unique </a:t>
            </a:r>
            <a:r>
              <a:rPr lang="en-US" dirty="0"/>
              <a:t>ID numbers so that individual </a:t>
            </a:r>
            <a:r>
              <a:rPr lang="en-US" dirty="0" smtClean="0"/>
              <a:t>student responses can be tracked.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In-class writing assignments from Profs. Kim and Bluestein’s </a:t>
            </a:r>
            <a:r>
              <a:rPr lang="en-US" dirty="0" err="1" smtClean="0"/>
              <a:t>iPad</a:t>
            </a:r>
            <a:r>
              <a:rPr lang="en-US" dirty="0" smtClean="0"/>
              <a:t> sections will be compared to</a:t>
            </a:r>
            <a:r>
              <a:rPr lang="en-US" dirty="0"/>
              <a:t> </a:t>
            </a:r>
            <a:r>
              <a:rPr lang="en-US" dirty="0" smtClean="0"/>
              <a:t>Profs. Kim and Walton’s non- </a:t>
            </a:r>
            <a:r>
              <a:rPr lang="en-US" dirty="0" err="1" smtClean="0"/>
              <a:t>iPad</a:t>
            </a:r>
            <a:r>
              <a:rPr lang="en-US" dirty="0" smtClean="0"/>
              <a:t>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2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Subject profile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iPad class for all 16 students</a:t>
            </a:r>
          </a:p>
          <a:p>
            <a:r>
              <a:rPr lang="en-US" dirty="0" smtClean="0"/>
              <a:t>81% female, 19% male</a:t>
            </a:r>
          </a:p>
          <a:p>
            <a:r>
              <a:rPr lang="en-US" dirty="0" smtClean="0"/>
              <a:t>56% juniors, 19% sophomores, 25% freshmen</a:t>
            </a:r>
          </a:p>
          <a:p>
            <a:r>
              <a:rPr lang="en-US" dirty="0" smtClean="0"/>
              <a:t>94% of students had a smart phone</a:t>
            </a:r>
          </a:p>
          <a:p>
            <a:r>
              <a:rPr lang="en-US" dirty="0" smtClean="0"/>
              <a:t>31% owned an </a:t>
            </a:r>
            <a:r>
              <a:rPr lang="en-US" dirty="0" err="1" smtClean="0"/>
              <a:t>iPad</a:t>
            </a:r>
            <a:r>
              <a:rPr lang="en-US" dirty="0" smtClean="0"/>
              <a:t> before the class started</a:t>
            </a:r>
          </a:p>
          <a:p>
            <a:r>
              <a:rPr lang="en-US" dirty="0" smtClean="0"/>
              <a:t>13% owned a non-Apple tablet</a:t>
            </a:r>
          </a:p>
          <a:p>
            <a:r>
              <a:rPr lang="en-US" dirty="0" smtClean="0"/>
              <a:t>69% bought an </a:t>
            </a:r>
            <a:r>
              <a:rPr lang="en-US" dirty="0" err="1" smtClean="0"/>
              <a:t>iPad</a:t>
            </a:r>
            <a:r>
              <a:rPr lang="en-US" dirty="0" smtClean="0"/>
              <a:t> specifically for this class</a:t>
            </a:r>
          </a:p>
          <a:p>
            <a:r>
              <a:rPr lang="en-US" dirty="0" smtClean="0"/>
              <a:t>In general, students had moderate range of iPad skills at beginning of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3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it was used in class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88% accessed course in Moodle, read the news, took a quiz, searched the Web</a:t>
            </a:r>
          </a:p>
          <a:p>
            <a:r>
              <a:rPr lang="en-US" dirty="0" smtClean="0"/>
              <a:t>81% took photos with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81% took notes for a class</a:t>
            </a:r>
          </a:p>
          <a:p>
            <a:r>
              <a:rPr lang="en-US" dirty="0" smtClean="0"/>
              <a:t>81% read an </a:t>
            </a:r>
            <a:r>
              <a:rPr lang="en-US" dirty="0" err="1" smtClean="0"/>
              <a:t>eText</a:t>
            </a:r>
            <a:r>
              <a:rPr lang="en-US" dirty="0" smtClean="0"/>
              <a:t> or eBook</a:t>
            </a:r>
          </a:p>
          <a:p>
            <a:r>
              <a:rPr lang="en-US" dirty="0" smtClean="0"/>
              <a:t>75% used course-related apps (</a:t>
            </a:r>
            <a:r>
              <a:rPr lang="en-US" dirty="0" err="1" smtClean="0"/>
              <a:t>Socrative</a:t>
            </a:r>
            <a:r>
              <a:rPr lang="en-US" dirty="0" smtClean="0"/>
              <a:t>, </a:t>
            </a:r>
            <a:r>
              <a:rPr lang="en-US" dirty="0" err="1" smtClean="0"/>
              <a:t>Nearpod</a:t>
            </a:r>
            <a:r>
              <a:rPr lang="en-US" dirty="0" smtClean="0"/>
              <a:t> most popular)</a:t>
            </a:r>
          </a:p>
          <a:p>
            <a:r>
              <a:rPr lang="en-US" dirty="0" smtClean="0"/>
              <a:t>50% posted to social media for class, annotated a PDF, watched a captured lecture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7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did they enroll in the class?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signed up because it was an </a:t>
            </a:r>
            <a:r>
              <a:rPr lang="en-US" dirty="0" err="1" smtClean="0"/>
              <a:t>iPad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60% didn’t know it was an </a:t>
            </a:r>
            <a:r>
              <a:rPr lang="en-US" dirty="0" err="1" smtClean="0"/>
              <a:t>iPad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32% said they enrolled because of the prof</a:t>
            </a:r>
          </a:p>
          <a:p>
            <a:r>
              <a:rPr lang="en-US" dirty="0" smtClean="0"/>
              <a:t>69% said they enrolled because of time/day</a:t>
            </a:r>
          </a:p>
          <a:p>
            <a:r>
              <a:rPr lang="en-US" dirty="0" smtClean="0"/>
              <a:t>At beginning of semester, no one said they wished they hadn’t signed up for the </a:t>
            </a:r>
            <a:r>
              <a:rPr lang="en-US" dirty="0" err="1" smtClean="0"/>
              <a:t>iPad</a:t>
            </a:r>
            <a:r>
              <a:rPr lang="en-US" dirty="0" smtClean="0"/>
              <a:t> class.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0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Journalism-related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33453"/>
              </p:ext>
            </p:extLst>
          </p:nvPr>
        </p:nvGraphicFramePr>
        <p:xfrm>
          <a:off x="755576" y="1628800"/>
          <a:ext cx="77048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61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988693"/>
              </p:ext>
            </p:extLst>
          </p:nvPr>
        </p:nvGraphicFramePr>
        <p:xfrm>
          <a:off x="683568" y="1600200"/>
          <a:ext cx="777686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Screen Shot 2014-05-06 at 8.1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60" y="2852936"/>
            <a:ext cx="107795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2066" y="717376"/>
            <a:ext cx="6094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Fall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Biology iPad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412875"/>
            <a:ext cx="7920038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600" dirty="0"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3200" dirty="0">
                <a:cs typeface="Arial" charset="0"/>
              </a:rPr>
              <a:t>BIOL 106 – Introductory Majors (2 sections taught by </a:t>
            </a:r>
            <a:r>
              <a:rPr lang="en-US" sz="3200" dirty="0" smtClean="0">
                <a:cs typeface="Arial" charset="0"/>
              </a:rPr>
              <a:t>Robertson, ≈ 250 students)</a:t>
            </a:r>
            <a:endParaRPr lang="en-US" sz="3200" dirty="0"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3200" dirty="0">
                <a:cs typeface="Arial" charset="0"/>
              </a:rPr>
              <a:t>BIOL 107 – Introductory Majors (3 sections; 2 taught by </a:t>
            </a:r>
            <a:r>
              <a:rPr lang="en-US" sz="3200" dirty="0" smtClean="0">
                <a:cs typeface="Arial" charset="0"/>
              </a:rPr>
              <a:t>Malone ≈ 250 students </a:t>
            </a:r>
            <a:r>
              <a:rPr lang="en-US" sz="3200" dirty="0">
                <a:cs typeface="Arial" charset="0"/>
              </a:rPr>
              <a:t>and 1 by </a:t>
            </a:r>
            <a:r>
              <a:rPr lang="en-US" sz="3200" dirty="0" err="1" smtClean="0">
                <a:cs typeface="Arial" charset="0"/>
              </a:rPr>
              <a:t>Basu</a:t>
            </a:r>
            <a:r>
              <a:rPr lang="en-US" sz="3200" dirty="0" smtClean="0">
                <a:cs typeface="Arial" charset="0"/>
              </a:rPr>
              <a:t> with ≈ 120 students)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 end-of-semester reflections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67% would enroll in a </a:t>
            </a:r>
            <a:r>
              <a:rPr lang="en-US" dirty="0" err="1" smtClean="0"/>
              <a:t>myCSUNtablet</a:t>
            </a:r>
            <a:r>
              <a:rPr lang="en-US" dirty="0" smtClean="0"/>
              <a:t> course again.</a:t>
            </a:r>
          </a:p>
          <a:p>
            <a:r>
              <a:rPr lang="en-US" dirty="0" smtClean="0"/>
              <a:t>60% were satisfied overall with the course</a:t>
            </a:r>
          </a:p>
          <a:p>
            <a:r>
              <a:rPr lang="en-US" dirty="0" smtClean="0"/>
              <a:t>69% would want </a:t>
            </a:r>
            <a:r>
              <a:rPr lang="en-US" dirty="0" err="1" smtClean="0"/>
              <a:t>iPads</a:t>
            </a:r>
            <a:r>
              <a:rPr lang="en-US" dirty="0" smtClean="0"/>
              <a:t> to be used if they took the course again.</a:t>
            </a:r>
          </a:p>
          <a:p>
            <a:r>
              <a:rPr lang="en-US" dirty="0" smtClean="0"/>
              <a:t>48% said if they had to take </a:t>
            </a:r>
            <a:r>
              <a:rPr lang="en-US" smtClean="0"/>
              <a:t>the class </a:t>
            </a:r>
            <a:r>
              <a:rPr lang="en-US" dirty="0" smtClean="0"/>
              <a:t>again they would prefer no </a:t>
            </a:r>
            <a:r>
              <a:rPr lang="en-US" dirty="0" err="1" smtClean="0"/>
              <a:t>iPads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0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 (3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20688"/>
            <a:ext cx="7200800" cy="5688632"/>
          </a:xfrm>
        </p:spPr>
      </p:pic>
    </p:spTree>
    <p:extLst>
      <p:ext uri="{BB962C8B-B14F-4D97-AF65-F5344CB8AC3E}">
        <p14:creationId xmlns:p14="http://schemas.microsoft.com/office/powerpoint/2010/main" val="67728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Researchers’ reflections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Exploratory survey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Longitudinal </a:t>
            </a:r>
            <a:r>
              <a:rPr lang="en-US" dirty="0"/>
              <a:t>analysis will give us more </a:t>
            </a:r>
            <a:r>
              <a:rPr lang="en-US"/>
              <a:t>useful </a:t>
            </a:r>
            <a:r>
              <a:rPr lang="en-US" smtClean="0"/>
              <a:t>information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used </a:t>
            </a:r>
            <a:r>
              <a:rPr lang="en-US" dirty="0" err="1"/>
              <a:t>iPads</a:t>
            </a:r>
            <a:r>
              <a:rPr lang="en-US" dirty="0"/>
              <a:t> in addition to computers already installed in our writing lab, so </a:t>
            </a:r>
            <a:r>
              <a:rPr lang="en-US" dirty="0" err="1"/>
              <a:t>iPad's</a:t>
            </a:r>
            <a:r>
              <a:rPr lang="en-US" dirty="0"/>
              <a:t> other impacts might have been suppressed or </a:t>
            </a:r>
            <a:r>
              <a:rPr lang="en-US" dirty="0" smtClean="0"/>
              <a:t>masked</a:t>
            </a:r>
            <a:r>
              <a:rPr lang="en-US" dirty="0"/>
              <a:t> (as indicted in many written comments</a:t>
            </a:r>
            <a:r>
              <a:rPr lang="en-US" dirty="0" smtClean="0"/>
              <a:t>).</a:t>
            </a:r>
          </a:p>
          <a:p>
            <a:r>
              <a:rPr lang="en-US" dirty="0"/>
              <a:t>P</a:t>
            </a:r>
            <a:r>
              <a:rPr lang="en-US" dirty="0" smtClean="0"/>
              <a:t>romising </a:t>
            </a:r>
            <a:r>
              <a:rPr lang="en-US" dirty="0"/>
              <a:t>interesting pattern is how </a:t>
            </a:r>
            <a:r>
              <a:rPr lang="en-US" dirty="0" err="1"/>
              <a:t>iPad</a:t>
            </a:r>
            <a:r>
              <a:rPr lang="en-US" dirty="0"/>
              <a:t> works better as a content consumption and collaboration tool than content creation (composition) tool. </a:t>
            </a:r>
            <a:endParaRPr lang="en-US" dirty="0" smtClean="0"/>
          </a:p>
          <a:p>
            <a:r>
              <a:rPr lang="en-US" dirty="0" smtClean="0"/>
              <a:t>Since we </a:t>
            </a:r>
            <a:r>
              <a:rPr lang="en-US" dirty="0"/>
              <a:t>have ID numbers, we can do qualitative interviews with subjects later on.  </a:t>
            </a:r>
          </a:p>
        </p:txBody>
      </p:sp>
    </p:spTree>
    <p:extLst>
      <p:ext uri="{BB962C8B-B14F-4D97-AF65-F5344CB8AC3E}">
        <p14:creationId xmlns:p14="http://schemas.microsoft.com/office/powerpoint/2010/main" val="277051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HSCI 237- Introduction to Health Education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iPad mini-assessment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Carla Valdez</a:t>
            </a:r>
          </a:p>
          <a:p>
            <a:r>
              <a:rPr lang="en-US" dirty="0" smtClean="0"/>
              <a:t>Department of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Course 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core course for Public Health Promotion students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 sections of HSCI 237</a:t>
            </a:r>
          </a:p>
          <a:p>
            <a:pPr lvl="1"/>
            <a:r>
              <a:rPr lang="en-US" dirty="0" smtClean="0"/>
              <a:t>1 iPad</a:t>
            </a:r>
          </a:p>
          <a:p>
            <a:pPr lvl="1"/>
            <a:r>
              <a:rPr lang="en-US" dirty="0" smtClean="0"/>
              <a:t>2 traditional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trategies:</a:t>
            </a:r>
          </a:p>
          <a:p>
            <a:pPr lvl="1"/>
            <a:r>
              <a:rPr lang="en-US" dirty="0" smtClean="0"/>
              <a:t>Provided skeletons of PowerPoint presentations to </a:t>
            </a:r>
            <a:r>
              <a:rPr lang="en-US" dirty="0" err="1" smtClean="0"/>
              <a:t>ipad</a:t>
            </a:r>
            <a:r>
              <a:rPr lang="en-US" dirty="0" smtClean="0"/>
              <a:t> section but not for non-iPad sections</a:t>
            </a:r>
          </a:p>
          <a:p>
            <a:pPr lvl="2"/>
            <a:r>
              <a:rPr lang="en-US" dirty="0" smtClean="0"/>
              <a:t>Available to students prior to class</a:t>
            </a:r>
          </a:p>
          <a:p>
            <a:pPr lvl="1"/>
            <a:r>
              <a:rPr lang="en-US" dirty="0" smtClean="0"/>
              <a:t>Used apps to take notes during lecture</a:t>
            </a:r>
          </a:p>
          <a:p>
            <a:pPr lvl="1"/>
            <a:r>
              <a:rPr lang="en-US" dirty="0" smtClean="0"/>
              <a:t>Use of tablets to facilitate small group activities and submission of class work</a:t>
            </a:r>
          </a:p>
          <a:p>
            <a:pPr lvl="1"/>
            <a:r>
              <a:rPr lang="en-US" dirty="0" smtClean="0"/>
              <a:t>Quiz/polling apps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69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73921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Healthy People 2020 paper</a:t>
            </a:r>
            <a:br>
              <a:rPr lang="en-US" sz="32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classes had a homework assignment</a:t>
            </a:r>
            <a:br>
              <a:rPr lang="en-US" dirty="0"/>
            </a:br>
            <a:r>
              <a:rPr lang="en-US" dirty="0"/>
              <a:t>All students were required to select a topic area (health issue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PowerPoint content was available </a:t>
            </a:r>
            <a:r>
              <a:rPr lang="en-US" dirty="0"/>
              <a:t>t</a:t>
            </a:r>
            <a:r>
              <a:rPr lang="en-US" dirty="0" smtClean="0"/>
              <a:t>o students on the iPad regarding the assignment (how to select a topic, criteria to look for, etc.) </a:t>
            </a:r>
          </a:p>
          <a:p>
            <a:pPr lvl="1"/>
            <a:r>
              <a:rPr lang="en-US" dirty="0" smtClean="0"/>
              <a:t>We completed an in-class activity that allowed for students to follow along with me as I demonstrated how to access content on the Healthy People site.</a:t>
            </a:r>
          </a:p>
          <a:p>
            <a:endParaRPr lang="en-US" dirty="0"/>
          </a:p>
          <a:p>
            <a:r>
              <a:rPr lang="en-US" dirty="0" smtClean="0"/>
              <a:t>Students created a mini presentation (using the iPad) highlighting their chosen topic area and presented to small groups of peers.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4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Want more info?</a:t>
            </a:r>
            <a:br>
              <a:rPr lang="en-US" sz="3200" dirty="0" smtClean="0"/>
            </a:br>
            <a:r>
              <a:rPr lang="en-US" sz="3200" dirty="0" smtClean="0"/>
              <a:t>Contact: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Cindy.malone@csun.edu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mpstein</a:t>
            </a:r>
            <a:r>
              <a:rPr lang="en-US" dirty="0" smtClean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csun.edu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Taehyun.kim@csun.edu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Stephanie.bluestein@csun.edu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Mary.valdez@csun.edu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hlinkClick r:id="rId7"/>
              </a:rPr>
              <a:t>Bonnie.paller@csun.edu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Deone.zell@csun.edu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2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316913" y="188913"/>
            <a:ext cx="647700" cy="792162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16913" y="188913"/>
            <a:ext cx="647700" cy="792162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Spring 2014 Biology </a:t>
            </a:r>
            <a:r>
              <a:rPr lang="en-US" sz="4000" dirty="0" err="1" smtClean="0"/>
              <a:t>iPad</a:t>
            </a:r>
            <a:r>
              <a:rPr lang="en-US" sz="4000" dirty="0" smtClean="0"/>
              <a:t> Courses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106 – </a:t>
            </a:r>
            <a:r>
              <a:rPr lang="en-US" dirty="0" err="1" smtClean="0"/>
              <a:t>TerHorst</a:t>
            </a:r>
            <a:r>
              <a:rPr lang="en-US" dirty="0" smtClean="0"/>
              <a:t> and Beck (2)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107 – </a:t>
            </a:r>
            <a:r>
              <a:rPr lang="en-US" dirty="0" err="1" smtClean="0"/>
              <a:t>Jesu</a:t>
            </a:r>
            <a:r>
              <a:rPr lang="en-US" dirty="0" smtClean="0"/>
              <a:t>, Kay-</a:t>
            </a:r>
            <a:r>
              <a:rPr lang="en-US" dirty="0" err="1" smtClean="0"/>
              <a:t>Nishiyama</a:t>
            </a:r>
            <a:r>
              <a:rPr lang="en-US" dirty="0" smtClean="0"/>
              <a:t> and Stein**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322 – Gray and </a:t>
            </a:r>
            <a:r>
              <a:rPr lang="en-US" dirty="0" err="1" smtClean="0"/>
              <a:t>Schiffman</a:t>
            </a:r>
            <a:r>
              <a:rPr lang="en-US" dirty="0" smtClean="0"/>
              <a:t>**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360 – Odom and Malone**</a:t>
            </a:r>
          </a:p>
          <a:p>
            <a:r>
              <a:rPr lang="en-US" dirty="0" err="1" smtClean="0"/>
              <a:t>Biol</a:t>
            </a:r>
            <a:r>
              <a:rPr lang="en-US" dirty="0" smtClean="0"/>
              <a:t> 380 – Kay-</a:t>
            </a:r>
            <a:r>
              <a:rPr lang="en-US" dirty="0" err="1" smtClean="0"/>
              <a:t>Nishiyama</a:t>
            </a:r>
            <a:r>
              <a:rPr lang="en-US" dirty="0" smtClean="0"/>
              <a:t> and Stein**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 doing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2014-04-29 20:56:52.863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9" y="1484784"/>
            <a:ext cx="3706652" cy="277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2014-04-29 20:57:38.353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657588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84488" y="360363"/>
            <a:ext cx="38687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 smtClean="0">
              <a:cs typeface="Arial" charset="0"/>
            </a:endParaRPr>
          </a:p>
          <a:p>
            <a:pPr>
              <a:defRPr/>
            </a:pPr>
            <a:r>
              <a:rPr lang="en-US" sz="2400" dirty="0" smtClean="0">
                <a:cs typeface="Arial" charset="0"/>
              </a:rPr>
              <a:t>Two-Gene </a:t>
            </a:r>
            <a:r>
              <a:rPr lang="en-US" sz="2400" dirty="0">
                <a:cs typeface="Arial" charset="0"/>
              </a:rPr>
              <a:t>Punnett Square</a:t>
            </a:r>
            <a:endParaRPr lang="en-US" dirty="0"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43607" y="4581128"/>
            <a:ext cx="367240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cs typeface="Arial" charset="0"/>
              </a:rPr>
              <a:t>Student 1 - first attempt with only </a:t>
            </a:r>
            <a:r>
              <a:rPr lang="en-US" sz="2400" dirty="0" smtClean="0">
                <a:cs typeface="Arial" charset="0"/>
              </a:rPr>
              <a:t>PowerPoint </a:t>
            </a:r>
            <a:r>
              <a:rPr lang="en-US" sz="2400" dirty="0">
                <a:cs typeface="Arial" charset="0"/>
              </a:rPr>
              <a:t>instruction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92663" y="4491038"/>
            <a:ext cx="35237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cs typeface="Arial" charset="0"/>
              </a:rPr>
              <a:t>Student 1 - second attempt after additional hands-on in-class practice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har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4-03 09.57.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034"/>
            <a:ext cx="8229600" cy="14517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ExamSoft</a:t>
            </a:r>
            <a:r>
              <a:rPr lang="en-US" dirty="0" smtClean="0"/>
              <a:t> iPad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71184" cy="49685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App developed to prohibit cheating</a:t>
            </a:r>
          </a:p>
          <a:p>
            <a:r>
              <a:rPr lang="en-US" dirty="0" smtClean="0"/>
              <a:t>Allows each exam to be unique (order of questions and order of answers)</a:t>
            </a:r>
          </a:p>
          <a:p>
            <a:r>
              <a:rPr lang="en-US" dirty="0" smtClean="0"/>
              <a:t>Use Categories or Blooms taxonomy for back-end assessment</a:t>
            </a:r>
          </a:p>
          <a:p>
            <a:endParaRPr lang="en-US" dirty="0"/>
          </a:p>
          <a:p>
            <a:r>
              <a:rPr lang="en-US" dirty="0" smtClean="0"/>
              <a:t>DRAWBACK - $$$ ($20/student/semester)</a:t>
            </a:r>
          </a:p>
          <a:p>
            <a:r>
              <a:rPr lang="en-US" dirty="0" smtClean="0"/>
              <a:t>Currently Elizabeth Adams and Deone Zell are negotiating for site license or something in lieu of charging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66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152</TotalTime>
  <Words>709</Words>
  <Application>Microsoft Macintosh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Identifying the Contribution of iPads through Mini-assessments</vt:lpstr>
      <vt:lpstr>PowerPoint Presentation</vt:lpstr>
      <vt:lpstr>PowerPoint Presentation</vt:lpstr>
      <vt:lpstr>PowerPoint Presentation</vt:lpstr>
      <vt:lpstr>Spring 2014 Biology iPad Courses</vt:lpstr>
      <vt:lpstr>PowerPoint Presentation</vt:lpstr>
      <vt:lpstr>PowerPoint Presentation</vt:lpstr>
      <vt:lpstr>PowerPoint Presentation</vt:lpstr>
      <vt:lpstr> ExamSoft iPad Exams</vt:lpstr>
      <vt:lpstr>PowerPoint Presentation</vt:lpstr>
      <vt:lpstr>PowerPoint Presentation</vt:lpstr>
      <vt:lpstr>PowerPoint Presentation</vt:lpstr>
      <vt:lpstr>Stephanie Bluestein, Ed.D. Taehyun Kim, Ph.D </vt:lpstr>
      <vt:lpstr>Research design: Jour 110 iPad</vt:lpstr>
      <vt:lpstr>Subject profile</vt:lpstr>
      <vt:lpstr>How it was used in class</vt:lpstr>
      <vt:lpstr>Why did they enroll in the class?</vt:lpstr>
      <vt:lpstr>Journalism-related</vt:lpstr>
      <vt:lpstr>Overall learning</vt:lpstr>
      <vt:lpstr>Student end-of-semester reflections</vt:lpstr>
      <vt:lpstr>PowerPoint Presentation</vt:lpstr>
      <vt:lpstr>Researchers’ reflections</vt:lpstr>
      <vt:lpstr>HSCI 237- Introduction to Health Education iPad mini-assessment</vt:lpstr>
      <vt:lpstr>Course Overview</vt:lpstr>
      <vt:lpstr>Healthy People 2020 paper </vt:lpstr>
      <vt:lpstr>Want more info? Contact: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Paller, Bonnie T</dc:creator>
  <cp:lastModifiedBy>Mary-Pat Stein</cp:lastModifiedBy>
  <cp:revision>19</cp:revision>
  <dcterms:created xsi:type="dcterms:W3CDTF">2006-07-13T01:48:10Z</dcterms:created>
  <dcterms:modified xsi:type="dcterms:W3CDTF">2014-05-07T17:55:25Z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1033-3.2.1</vt:lpwstr>
  </property>
</Properties>
</file>